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2.png>
</file>

<file path=ppt/media/image13.sv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F49DD-4A2A-41DA-8BC6-157D25E85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A86489-5812-4881-8995-BF21DBCD48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D5889-B31D-462E-882A-386C1CA6E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B9755-4013-42E8-98A6-F90787F82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EC906-35E8-4DC9-9A6A-BB9163DAA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321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6F50A-A2CE-4603-88F1-0D27D862B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9D03E3-BA82-4017-BBA4-C47530E1F5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978ECC-1108-4EE2-8E2E-F90A8738E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87502-690B-459E-9B1F-1213F17FB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5412F-78A3-4CF9-8F9D-C0C20A748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53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9E9767-1872-479D-94A2-F4267DFC7B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A4724C-D2DD-44A1-82BC-47A9AFBA1A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A726F-52DB-4C3F-BA6A-6771500E6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9904F-9960-4D76-BF06-C55B55510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08DAA-7D16-4AE7-8918-55EEF8616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46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C7D00-12A1-4E74-898D-EE072CAE2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96F19-4058-4AFB-9717-0D2DF0994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1DC0C-5A43-49C0-BDC8-641B5D92E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0D691-61BC-45AB-9225-3D706B5DA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FAFF67-2CE0-449D-AAB8-A578D7DA0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4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A2DB4-FE8D-446D-BAE4-552C8B8AC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E19257-A10D-4C76-BB6D-698ACD1E0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A4747-22C3-4DFF-BCED-5428119BF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AE391-FD25-450E-A190-640BF89CE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02F94-1C40-45F2-93F7-2EEE6EA85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5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EFF34-5430-41DF-B61E-A373E69F1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58387-543A-4E0E-B497-632E535847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3DB591-69F1-4146-B021-E97E121B7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8F935A-67EE-4F1B-BB75-6083E68D8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44F100-C6F7-4E3A-BFD4-7EC23914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76B2BA-0D0A-43E6-B5DC-F7DB0E6A8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82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664B4-421F-4396-9681-05E9B9DBF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78D4D-14BB-4A2B-A673-CDFCEB676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21883-8C12-4073-975D-381476758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9CEE6-A784-4CF4-992B-59CA878FA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357910-6E9F-4C96-9914-C6CD1CB146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E337EE-D2ED-4E08-8BF1-EE72E3A40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E2163-40D5-43D2-8D64-30E22F17F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C5E389-358D-46BE-8528-6588989F2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545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7B7C9-C57F-4ECD-8640-939F2796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A6CA29-86BF-4FD6-BF86-76C37D192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931705-8E71-4763-BCE7-735983969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D92C5E-CDF2-4783-B70D-2586FE8D0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05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2B8624-ECE8-41F7-AF76-79C6C5560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58ED33-1F36-424A-BCE8-75B7EE402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48103E-8FA3-4BD4-9F77-D40098361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836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9E045-6F8D-4C8E-9448-2167015FA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4EEB4-251D-408E-A8E6-5B1FB0C3D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376EA3-87C1-49BF-82C4-E1AB3B08C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C8D2B-36EE-4F16-A4A1-5E8F2718C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1DFD6F-1083-4BB0-8050-61FCD5396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C7F70-CC31-43CB-8160-74E8C04B7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76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494CA-2C0F-4B45-B5A2-9578D3ECE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216C74-8673-488A-8176-7111DC8A41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645E90-9D21-4C74-801D-836926A831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3839E4-9127-42BF-852D-915D531E9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FE232C-402A-42D8-8DEA-8D6301647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E21DE9-97AB-44F3-A8B5-E7CECA99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463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630B72-70F6-4D28-9F4E-17E549B09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37A678-6B9D-472E-903E-F5717FC4E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A0858-88CF-40EE-A589-744763A5FE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A1E77-229E-4E74-A55B-E880A8C87E26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C1DDD-CE02-43C6-A656-012D5C43A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565E5-EB61-4538-B254-00B69CA5F6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B5378-0B8F-4C01-8A7F-1BABFDBE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983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audio" Target="../media/media6.m4a"/><Relationship Id="rId7" Type="http://schemas.openxmlformats.org/officeDocument/2006/relationships/image" Target="../media/image12.png"/><Relationship Id="rId2" Type="http://schemas.microsoft.com/office/2007/relationships/media" Target="../media/media6.m4a"/><Relationship Id="rId1" Type="http://schemas.openxmlformats.org/officeDocument/2006/relationships/tags" Target="../tags/tag2.xml"/><Relationship Id="rId6" Type="http://schemas.openxmlformats.org/officeDocument/2006/relationships/image" Target="../media/image11.emf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A127E-5AEA-4C53-B30B-C62752638F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09933"/>
            <a:ext cx="9144000" cy="958107"/>
          </a:xfrm>
        </p:spPr>
        <p:txBody>
          <a:bodyPr>
            <a:noAutofit/>
          </a:bodyPr>
          <a:lstStyle/>
          <a:p>
            <a:r>
              <a:rPr lang="en-US" sz="7200" dirty="0">
                <a:latin typeface="Harlow Solid Italic" panose="04030604020F02020D02" pitchFamily="82" charset="0"/>
              </a:rPr>
              <a:t>Traveling Safely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CE69AB-CBB7-41D4-A850-523FF2F42F77}"/>
              </a:ext>
            </a:extLst>
          </p:cNvPr>
          <p:cNvSpPr txBox="1"/>
          <p:nvPr/>
        </p:nvSpPr>
        <p:spPr>
          <a:xfrm>
            <a:off x="8607105" y="3244334"/>
            <a:ext cx="3473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rush Script MT" panose="03060802040406070304" pitchFamily="66" charset="0"/>
              </a:rPr>
              <a:t>Greetings from Jonathon Scroggins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C6160E65-2889-4695-8067-7884A930CD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3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29569">
        <p14:ripple/>
      </p:transition>
    </mc:Choice>
    <mc:Fallback xmlns="">
      <p:transition spd="slow" advTm="295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7EBB4B-BD8B-4880-9FFE-82959614D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>
                <a:latin typeface="Brush Script MT" panose="03060802040406070304" pitchFamily="66" charset="0"/>
              </a:rPr>
              <a:t>Would you rather…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54BC0E-3016-4E1A-B646-D5F5B5AF76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FLY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0D0E82C-7C59-43D9-B818-FAE5CE91F0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Drive</a:t>
            </a:r>
          </a:p>
        </p:txBody>
      </p:sp>
      <p:pic>
        <p:nvPicPr>
          <p:cNvPr id="23" name="Content Placeholder 22" descr="Plane in red circle">
            <a:extLst>
              <a:ext uri="{FF2B5EF4-FFF2-40B4-BE49-F238E27FC236}">
                <a16:creationId xmlns:a16="http://schemas.microsoft.com/office/drawing/2014/main" id="{AC0E64FD-8E50-4289-80F9-0913A1AC00D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542144"/>
            <a:ext cx="5157787" cy="3610450"/>
          </a:xfrm>
        </p:spPr>
      </p:pic>
      <p:pic>
        <p:nvPicPr>
          <p:cNvPr id="25" name="Content Placeholder 24" descr="A blue retro toy car with a knitted heart tied on its roof">
            <a:extLst>
              <a:ext uri="{FF2B5EF4-FFF2-40B4-BE49-F238E27FC236}">
                <a16:creationId xmlns:a16="http://schemas.microsoft.com/office/drawing/2014/main" id="{750BB7A9-0973-49C8-B579-785260C202D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89313"/>
            <a:ext cx="5183188" cy="3516111"/>
          </a:xfr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A02029E-84F6-43F6-A6FD-49D2D776CBEE}"/>
              </a:ext>
            </a:extLst>
          </p:cNvPr>
          <p:cNvSpPr txBox="1"/>
          <p:nvPr/>
        </p:nvSpPr>
        <p:spPr>
          <a:xfrm>
            <a:off x="5540375" y="2093119"/>
            <a:ext cx="115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A52C80B-611F-407E-AA3E-C6B0F72596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132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2068">
        <p15:prstTrans prst="airplane"/>
      </p:transition>
    </mc:Choice>
    <mc:Fallback xmlns="">
      <p:transition spd="slow" advTm="220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1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" grpId="0"/>
      <p:bldP spid="6" grpId="0" build="p"/>
      <p:bldP spid="8" grpId="0" build="p"/>
      <p:bldP spid="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 descr="Wondering Max The Husky">
            <a:extLst>
              <a:ext uri="{FF2B5EF4-FFF2-40B4-BE49-F238E27FC236}">
                <a16:creationId xmlns:a16="http://schemas.microsoft.com/office/drawing/2014/main" id="{0DE8A44E-D420-445E-8660-ECFA930FCC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526" y="2186059"/>
            <a:ext cx="4772098" cy="4772098"/>
          </a:xfrm>
        </p:spPr>
      </p:pic>
      <p:sp>
        <p:nvSpPr>
          <p:cNvPr id="17" name="Thought Bubble: Cloud 16">
            <a:extLst>
              <a:ext uri="{FF2B5EF4-FFF2-40B4-BE49-F238E27FC236}">
                <a16:creationId xmlns:a16="http://schemas.microsoft.com/office/drawing/2014/main" id="{0A595EAF-14B2-4E1B-A6DB-8FA3733EDEE4}"/>
              </a:ext>
            </a:extLst>
          </p:cNvPr>
          <p:cNvSpPr/>
          <p:nvPr/>
        </p:nvSpPr>
        <p:spPr>
          <a:xfrm>
            <a:off x="4876801" y="365125"/>
            <a:ext cx="6169890" cy="1731529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17FA0A-5A57-4B4C-A9C8-D99D6FFCA5F2}"/>
              </a:ext>
            </a:extLst>
          </p:cNvPr>
          <p:cNvSpPr txBox="1"/>
          <p:nvPr/>
        </p:nvSpPr>
        <p:spPr>
          <a:xfrm>
            <a:off x="7015019" y="815390"/>
            <a:ext cx="1893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Tempus Sans ITC" panose="04020404030D07020202" pitchFamily="82" charset="0"/>
              </a:rPr>
              <a:t>Safer?</a:t>
            </a:r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2FB5CBEF-12DB-4A52-AE28-6F2E6D709A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6403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3864">
        <p15:prstTrans prst="airplane"/>
      </p:transition>
    </mc:Choice>
    <mc:Fallback xmlns="">
      <p:transition spd="slow" advTm="338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34738-E889-43CA-B8B1-A14E0EBFD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rush Script MT" panose="03060802040406070304" pitchFamily="66" charset="0"/>
              </a:rPr>
              <a:t>Let’s look at the trends...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B7381B-7722-4ABA-B9C6-F5ADA0DD07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6896" y="1681163"/>
            <a:ext cx="5460680" cy="823912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Brush Script MT" panose="03060802040406070304" pitchFamily="66" charset="0"/>
              </a:rPr>
              <a:t>Fatalities of both are trending down but...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D3DE85D-D3B0-4111-AD00-CD5D145BE5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latin typeface="Brush Script MT" panose="03060802040406070304" pitchFamily="66" charset="0"/>
              </a:rPr>
              <a:t>...the fatalities of airlines trend changed much more significantly</a:t>
            </a:r>
          </a:p>
        </p:txBody>
      </p:sp>
      <p:pic>
        <p:nvPicPr>
          <p:cNvPr id="15" name="Content Placeholder 14" descr="Chart, line chart, box and whisker chart&#10;&#10;Description automatically generated">
            <a:extLst>
              <a:ext uri="{FF2B5EF4-FFF2-40B4-BE49-F238E27FC236}">
                <a16:creationId xmlns:a16="http://schemas.microsoft.com/office/drawing/2014/main" id="{955A840D-6ED2-421B-B9CC-CF35115CF50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66" y="3077295"/>
            <a:ext cx="5183188" cy="2788721"/>
          </a:xfrm>
        </p:spPr>
      </p:pic>
      <p:pic>
        <p:nvPicPr>
          <p:cNvPr id="13" name="Content Placeholder 12" descr="Chart, line chart&#10;&#10;Description automatically generated">
            <a:extLst>
              <a:ext uri="{FF2B5EF4-FFF2-40B4-BE49-F238E27FC236}">
                <a16:creationId xmlns:a16="http://schemas.microsoft.com/office/drawing/2014/main" id="{6724AD9B-980F-4976-911D-E4A18C61D0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427" y="2629362"/>
            <a:ext cx="4884110" cy="3684588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7527575-E49B-4E1F-9B8A-39191BF2A82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584082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7603">
        <p15:prstTrans prst="airplane"/>
      </p:transition>
    </mc:Choice>
    <mc:Fallback xmlns="">
      <p:transition spd="slow" advTm="376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4" grpId="0" build="p"/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8E31B-0009-4EBB-9A86-FCA2BE1A6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rush Script MT" panose="03060802040406070304" pitchFamily="66" charset="0"/>
              </a:rPr>
              <a:t>Let’s Look at the Numbers...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A34C51-E37F-46DD-A371-141863DAB9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9A5FF87-6963-497D-88B0-11DB5E7B736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60" y="2428875"/>
            <a:ext cx="3597413" cy="3684588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33941C-5EE6-469B-AD56-63D9CB6408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CCCC0C5-D1F1-4F98-ABCC-4074E0D2C59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028" y="2510632"/>
            <a:ext cx="3545108" cy="3684588"/>
          </a:xfrm>
        </p:spPr>
      </p:pic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4059004F-E096-46CF-979B-0E07418F6357}"/>
              </a:ext>
            </a:extLst>
          </p:cNvPr>
          <p:cNvSpPr/>
          <p:nvPr/>
        </p:nvSpPr>
        <p:spPr>
          <a:xfrm>
            <a:off x="4376013" y="2673489"/>
            <a:ext cx="3439974" cy="3439974"/>
          </a:xfrm>
          <a:prstGeom prst="flowChartConnector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814E87-EAA8-4EAC-840C-DCEC65C5A01F}"/>
              </a:ext>
            </a:extLst>
          </p:cNvPr>
          <p:cNvSpPr txBox="1"/>
          <p:nvPr/>
        </p:nvSpPr>
        <p:spPr>
          <a:xfrm>
            <a:off x="5305425" y="4168260"/>
            <a:ext cx="2324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Fatalities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72348BD-C7A9-4626-9B35-AF50F494DF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114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5830">
        <p15:prstTrans prst="airplane"/>
      </p:transition>
    </mc:Choice>
    <mc:Fallback xmlns="">
      <p:transition spd="slow" advTm="258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6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26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6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26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12" grpId="0" animBg="1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397AB-97AB-4FFC-8F46-AA9F7378B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rush Script MT" panose="03060802040406070304" pitchFamily="66" charset="0"/>
              </a:rPr>
              <a:t>What about the total number of accidents?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7E2CB1-21A7-442E-9387-47BEDE6340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dirty="0"/>
              <a:t>Driving: 1,153,092</a:t>
            </a:r>
          </a:p>
        </p:txBody>
      </p:sp>
      <p:pic>
        <p:nvPicPr>
          <p:cNvPr id="9" name="Content Placeholder 8" descr="Chart&#10;&#10;Description automatically generated">
            <a:extLst>
              <a:ext uri="{FF2B5EF4-FFF2-40B4-BE49-F238E27FC236}">
                <a16:creationId xmlns:a16="http://schemas.microsoft.com/office/drawing/2014/main" id="{9BA1AACC-8C33-463B-A3BF-9EBFE90BFF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663" y="2842105"/>
            <a:ext cx="5157787" cy="3353427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B9A1C99-9BB8-4578-8815-707AFB9040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pPr algn="ctr"/>
            <a:r>
              <a:rPr lang="en-US" dirty="0"/>
              <a:t>Airlines: 231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14B9E619-CC33-404B-BCBC-AA958616958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6"/>
          <a:stretch>
            <a:fillRect/>
          </a:stretch>
        </p:blipFill>
        <p:spPr>
          <a:xfrm>
            <a:off x="419100" y="3044334"/>
            <a:ext cx="5183188" cy="2606067"/>
          </a:xfr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0CFB20E-1CBB-4B7A-8F59-95A618802782}"/>
              </a:ext>
            </a:extLst>
          </p:cNvPr>
          <p:cNvCxnSpPr/>
          <p:nvPr/>
        </p:nvCxnSpPr>
        <p:spPr>
          <a:xfrm flipV="1">
            <a:off x="302004" y="4420998"/>
            <a:ext cx="1107346" cy="122940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704B4FC-9939-4266-B30A-1B3F44CDC7A1}"/>
              </a:ext>
            </a:extLst>
          </p:cNvPr>
          <p:cNvCxnSpPr/>
          <p:nvPr/>
        </p:nvCxnSpPr>
        <p:spPr>
          <a:xfrm flipH="1" flipV="1">
            <a:off x="3875714" y="5100506"/>
            <a:ext cx="1015068" cy="115768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7DF239C-8F62-4604-AB9C-F75AB1EFADEF}"/>
              </a:ext>
            </a:extLst>
          </p:cNvPr>
          <p:cNvCxnSpPr/>
          <p:nvPr/>
        </p:nvCxnSpPr>
        <p:spPr>
          <a:xfrm flipV="1">
            <a:off x="1501629" y="5008228"/>
            <a:ext cx="1166070" cy="149324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" name="Graphic 16" descr="Airplane with solid fill">
            <a:extLst>
              <a:ext uri="{FF2B5EF4-FFF2-40B4-BE49-F238E27FC236}">
                <a16:creationId xmlns:a16="http://schemas.microsoft.com/office/drawing/2014/main" id="{F73CCFE1-2EB5-4F9D-8926-64D40B7549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>
            <a:off x="8174101" y="3429000"/>
            <a:ext cx="1188011" cy="1188011"/>
          </a:xfrm>
          <a:prstGeom prst="rect">
            <a:avLst/>
          </a:prstGeom>
        </p:spPr>
      </p:pic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3CFB3188-8F34-4810-AE87-A3843429C33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87742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62703">
        <p15:prstTrans prst="airplane"/>
      </p:transition>
    </mc:Choice>
    <mc:Fallback xmlns="">
      <p:transition spd="slow" advTm="627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2" grpId="0"/>
      <p:bldP spid="4" grpId="0" build="p"/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93DC0B-8CEA-4991-8394-46189DFAE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20181"/>
            <a:ext cx="9144000" cy="1357617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rush Script MT" panose="03060802040406070304" pitchFamily="66" charset="0"/>
              </a:rPr>
              <a:t>Whatever mode of transportation you choose, have the safe and fun vacation that you so richly deserve!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346A24C-362E-47ED-A19B-F8DF07CB96E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982446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4081">
        <p15:prstTrans prst="airplane"/>
      </p:transition>
    </mc:Choice>
    <mc:Fallback xmlns="">
      <p:transition spd="slow" advTm="440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|7.4|6.9|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3|9.2|17.5|1.9|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80</Words>
  <Application>Microsoft Office PowerPoint</Application>
  <PresentationFormat>Widescreen</PresentationFormat>
  <Paragraphs>17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Brush Script MT</vt:lpstr>
      <vt:lpstr>Calibri</vt:lpstr>
      <vt:lpstr>Calibri Light</vt:lpstr>
      <vt:lpstr>Harlow Solid Italic</vt:lpstr>
      <vt:lpstr>Tempus Sans ITC</vt:lpstr>
      <vt:lpstr>Office Theme</vt:lpstr>
      <vt:lpstr>Traveling Safely</vt:lpstr>
      <vt:lpstr>Would you rather…</vt:lpstr>
      <vt:lpstr>PowerPoint Presentation</vt:lpstr>
      <vt:lpstr>Let’s look at the trends...</vt:lpstr>
      <vt:lpstr>Let’s Look at the Numbers...</vt:lpstr>
      <vt:lpstr>What about the total number of accidents?</vt:lpstr>
      <vt:lpstr>Whatever mode of transportation you choose, have the safe and fun vacation that you so richly deserve!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Jonathon Scroggins</dc:creator>
  <cp:lastModifiedBy>Jonathon Scroggins</cp:lastModifiedBy>
  <cp:revision>7</cp:revision>
  <dcterms:created xsi:type="dcterms:W3CDTF">2021-08-10T19:10:14Z</dcterms:created>
  <dcterms:modified xsi:type="dcterms:W3CDTF">2021-08-14T03:33:01Z</dcterms:modified>
</cp:coreProperties>
</file>

<file path=docProps/thumbnail.jpeg>
</file>